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9" r:id="rId3"/>
    <p:sldId id="261" r:id="rId4"/>
    <p:sldId id="262" r:id="rId5"/>
    <p:sldId id="271" r:id="rId6"/>
    <p:sldId id="263" r:id="rId7"/>
    <p:sldId id="264" r:id="rId8"/>
    <p:sldId id="265" r:id="rId9"/>
    <p:sldId id="266" r:id="rId10"/>
    <p:sldId id="267" r:id="rId11"/>
    <p:sldId id="270" r:id="rId12"/>
    <p:sldId id="269" r:id="rId13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967E38-91E6-483F-9177-E51B07F384A8}" type="datetimeFigureOut">
              <a:rPr lang="sv-SE" smtClean="0"/>
              <a:pPr/>
              <a:t>2011-05-11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D601BC-FDCD-4238-B2E4-2AD40FF6587C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601BC-FDCD-4238-B2E4-2AD40FF6587C}" type="slidenum">
              <a:rPr lang="sv-SE" smtClean="0"/>
              <a:pPr/>
              <a:t>1</a:t>
            </a:fld>
            <a:endParaRPr lang="sv-S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601BC-FDCD-4238-B2E4-2AD40FF6587C}" type="slidenum">
              <a:rPr lang="sv-SE" smtClean="0"/>
              <a:pPr/>
              <a:t>10</a:t>
            </a:fld>
            <a:endParaRPr lang="sv-S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601BC-FDCD-4238-B2E4-2AD40FF6587C}" type="slidenum">
              <a:rPr lang="sv-SE" smtClean="0"/>
              <a:pPr/>
              <a:t>11</a:t>
            </a:fld>
            <a:endParaRPr lang="sv-S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601BC-FDCD-4238-B2E4-2AD40FF6587C}" type="slidenum">
              <a:rPr lang="sv-SE" smtClean="0"/>
              <a:pPr/>
              <a:t>12</a:t>
            </a:fld>
            <a:endParaRPr lang="sv-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601BC-FDCD-4238-B2E4-2AD40FF6587C}" type="slidenum">
              <a:rPr lang="sv-SE" smtClean="0"/>
              <a:pPr/>
              <a:t>2</a:t>
            </a:fld>
            <a:endParaRPr lang="sv-S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601BC-FDCD-4238-B2E4-2AD40FF6587C}" type="slidenum">
              <a:rPr lang="sv-SE" smtClean="0"/>
              <a:pPr/>
              <a:t>3</a:t>
            </a:fld>
            <a:endParaRPr lang="sv-S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601BC-FDCD-4238-B2E4-2AD40FF6587C}" type="slidenum">
              <a:rPr lang="sv-SE" smtClean="0"/>
              <a:pPr/>
              <a:t>4</a:t>
            </a:fld>
            <a:endParaRPr lang="sv-S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601BC-FDCD-4238-B2E4-2AD40FF6587C}" type="slidenum">
              <a:rPr lang="sv-SE" smtClean="0"/>
              <a:pPr/>
              <a:t>5</a:t>
            </a:fld>
            <a:endParaRPr lang="sv-S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601BC-FDCD-4238-B2E4-2AD40FF6587C}" type="slidenum">
              <a:rPr lang="sv-SE" smtClean="0"/>
              <a:pPr/>
              <a:t>6</a:t>
            </a:fld>
            <a:endParaRPr lang="sv-S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601BC-FDCD-4238-B2E4-2AD40FF6587C}" type="slidenum">
              <a:rPr lang="sv-SE" smtClean="0"/>
              <a:pPr/>
              <a:t>7</a:t>
            </a:fld>
            <a:endParaRPr lang="sv-S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601BC-FDCD-4238-B2E4-2AD40FF6587C}" type="slidenum">
              <a:rPr lang="sv-SE" smtClean="0"/>
              <a:pPr/>
              <a:t>8</a:t>
            </a:fld>
            <a:endParaRPr lang="sv-S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601BC-FDCD-4238-B2E4-2AD40FF6587C}" type="slidenum">
              <a:rPr lang="sv-SE" smtClean="0"/>
              <a:pPr/>
              <a:t>9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AD992-ED65-4552-8AB5-491BAE58CD91}" type="datetimeFigureOut">
              <a:rPr lang="sv-SE" smtClean="0"/>
              <a:pPr/>
              <a:t>2011-05-11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68A74-32B0-4E2D-891E-5B959F81975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AD992-ED65-4552-8AB5-491BAE58CD91}" type="datetimeFigureOut">
              <a:rPr lang="sv-SE" smtClean="0"/>
              <a:pPr/>
              <a:t>2011-05-11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68A74-32B0-4E2D-891E-5B959F81975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AD992-ED65-4552-8AB5-491BAE58CD91}" type="datetimeFigureOut">
              <a:rPr lang="sv-SE" smtClean="0"/>
              <a:pPr/>
              <a:t>2011-05-11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68A74-32B0-4E2D-891E-5B959F81975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AD992-ED65-4552-8AB5-491BAE58CD91}" type="datetimeFigureOut">
              <a:rPr lang="sv-SE" smtClean="0"/>
              <a:pPr/>
              <a:t>2011-05-11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68A74-32B0-4E2D-891E-5B959F81975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AD992-ED65-4552-8AB5-491BAE58CD91}" type="datetimeFigureOut">
              <a:rPr lang="sv-SE" smtClean="0"/>
              <a:pPr/>
              <a:t>2011-05-11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68A74-32B0-4E2D-891E-5B959F81975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AD992-ED65-4552-8AB5-491BAE58CD91}" type="datetimeFigureOut">
              <a:rPr lang="sv-SE" smtClean="0"/>
              <a:pPr/>
              <a:t>2011-05-11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68A74-32B0-4E2D-891E-5B959F81975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AD992-ED65-4552-8AB5-491BAE58CD91}" type="datetimeFigureOut">
              <a:rPr lang="sv-SE" smtClean="0"/>
              <a:pPr/>
              <a:t>2011-05-11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68A74-32B0-4E2D-891E-5B959F81975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AD992-ED65-4552-8AB5-491BAE58CD91}" type="datetimeFigureOut">
              <a:rPr lang="sv-SE" smtClean="0"/>
              <a:pPr/>
              <a:t>2011-05-11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68A74-32B0-4E2D-891E-5B959F81975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AD992-ED65-4552-8AB5-491BAE58CD91}" type="datetimeFigureOut">
              <a:rPr lang="sv-SE" smtClean="0"/>
              <a:pPr/>
              <a:t>2011-05-11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68A74-32B0-4E2D-891E-5B959F81975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AD992-ED65-4552-8AB5-491BAE58CD91}" type="datetimeFigureOut">
              <a:rPr lang="sv-SE" smtClean="0"/>
              <a:pPr/>
              <a:t>2011-05-11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68A74-32B0-4E2D-891E-5B959F81975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AD992-ED65-4552-8AB5-491BAE58CD91}" type="datetimeFigureOut">
              <a:rPr lang="sv-SE" smtClean="0"/>
              <a:pPr/>
              <a:t>2011-05-11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68A74-32B0-4E2D-891E-5B959F81975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AD992-ED65-4552-8AB5-491BAE58CD91}" type="datetimeFigureOut">
              <a:rPr lang="sv-SE" smtClean="0"/>
              <a:pPr/>
              <a:t>2011-05-11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68A74-32B0-4E2D-891E-5B959F819756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aslogo.200x14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5841628"/>
            <a:ext cx="1224136" cy="899740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</p:pic>
      <p:sp>
        <p:nvSpPr>
          <p:cNvPr id="11" name="textruta 10"/>
          <p:cNvSpPr txBox="1"/>
          <p:nvPr/>
        </p:nvSpPr>
        <p:spPr>
          <a:xfrm>
            <a:off x="1979712" y="1490008"/>
            <a:ext cx="54726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sv-SE" sz="4000" b="1" i="1" dirty="0">
                <a:solidFill>
                  <a:schemeClr val="accent2"/>
                </a:solidFill>
                <a:latin typeface="Arial Rounded MT Bold" pitchFamily="34" charset="0"/>
              </a:rPr>
              <a:t>Lämna hemma – </a:t>
            </a:r>
            <a:endParaRPr lang="sv-SE" sz="4000" b="1" i="1" dirty="0" smtClean="0">
              <a:solidFill>
                <a:schemeClr val="accent2"/>
              </a:solidFill>
              <a:latin typeface="Arial Rounded MT Bold" pitchFamily="34" charset="0"/>
            </a:endParaRPr>
          </a:p>
          <a:p>
            <a:pPr lvl="0" algn="ctr"/>
            <a:r>
              <a:rPr lang="sv-SE" sz="4000" b="1" i="1" dirty="0" smtClean="0">
                <a:solidFill>
                  <a:schemeClr val="accent2"/>
                </a:solidFill>
                <a:latin typeface="Arial Rounded MT Bold" pitchFamily="34" charset="0"/>
              </a:rPr>
              <a:t>en </a:t>
            </a:r>
            <a:r>
              <a:rPr lang="sv-SE" sz="4000" b="1" i="1" dirty="0">
                <a:solidFill>
                  <a:schemeClr val="accent2"/>
                </a:solidFill>
                <a:latin typeface="Arial Rounded MT Bold" pitchFamily="34" charset="0"/>
              </a:rPr>
              <a:t>ambulansuppgift</a:t>
            </a:r>
            <a:r>
              <a:rPr lang="sv-SE" sz="4000" b="1" i="1" dirty="0" smtClean="0">
                <a:solidFill>
                  <a:schemeClr val="accent2"/>
                </a:solidFill>
                <a:latin typeface="Arial Rounded MT Bold" pitchFamily="34" charset="0"/>
              </a:rPr>
              <a:t>?</a:t>
            </a:r>
            <a:endParaRPr lang="sv-SE" sz="4000" i="1" dirty="0" smtClean="0">
              <a:solidFill>
                <a:schemeClr val="accent2"/>
              </a:solidFill>
              <a:latin typeface="Arial Rounded MT Bold" pitchFamily="34" charset="0"/>
            </a:endParaRPr>
          </a:p>
        </p:txBody>
      </p:sp>
      <p:sp>
        <p:nvSpPr>
          <p:cNvPr id="12" name="textruta 11"/>
          <p:cNvSpPr txBox="1"/>
          <p:nvPr/>
        </p:nvSpPr>
        <p:spPr>
          <a:xfrm>
            <a:off x="2339752" y="3933056"/>
            <a:ext cx="5544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rgbClr val="0070C0"/>
                </a:solidFill>
                <a:latin typeface="Arial Rounded MT Bold" pitchFamily="34" charset="0"/>
              </a:rPr>
              <a:t>Gunnar Wahlund, specialistsjuksköterska</a:t>
            </a:r>
            <a:endParaRPr lang="sv-SE" dirty="0">
              <a:solidFill>
                <a:srgbClr val="0070C0"/>
              </a:solidFill>
              <a:latin typeface="Arial Rounded MT Bold" pitchFamily="34" charset="0"/>
            </a:endParaRPr>
          </a:p>
          <a:p>
            <a:r>
              <a:rPr lang="sv-SE" dirty="0" smtClean="0">
                <a:solidFill>
                  <a:srgbClr val="0070C0"/>
                </a:solidFill>
                <a:latin typeface="Arial Rounded MT Bold" pitchFamily="34" charset="0"/>
              </a:rPr>
              <a:t>Falck Ambulans AB i Lund</a:t>
            </a:r>
            <a:endParaRPr lang="sv-SE" dirty="0">
              <a:solidFill>
                <a:srgbClr val="0070C0"/>
              </a:solidFill>
              <a:latin typeface="Arial Rounded MT Bold" pitchFamily="34" charset="0"/>
            </a:endParaRPr>
          </a:p>
        </p:txBody>
      </p:sp>
      <p:cxnSp>
        <p:nvCxnSpPr>
          <p:cNvPr id="15" name="Rak 14"/>
          <p:cNvCxnSpPr/>
          <p:nvPr/>
        </p:nvCxnSpPr>
        <p:spPr>
          <a:xfrm>
            <a:off x="5796136" y="6201668"/>
            <a:ext cx="26642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16"/>
          <p:cNvCxnSpPr/>
          <p:nvPr/>
        </p:nvCxnSpPr>
        <p:spPr>
          <a:xfrm rot="10800000">
            <a:off x="683568" y="6201668"/>
            <a:ext cx="30963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617440" y="418654"/>
            <a:ext cx="3970784" cy="778098"/>
          </a:xfrm>
        </p:spPr>
        <p:txBody>
          <a:bodyPr>
            <a:normAutofit/>
          </a:bodyPr>
          <a:lstStyle/>
          <a:p>
            <a:r>
              <a:rPr lang="sv-SE" sz="3200" dirty="0" smtClean="0">
                <a:solidFill>
                  <a:schemeClr val="accent2"/>
                </a:solidFill>
                <a:latin typeface="Arial Rounded MT Bold" pitchFamily="34" charset="0"/>
              </a:rPr>
              <a:t>Patientfall 4</a:t>
            </a:r>
            <a:endParaRPr lang="sv-SE" sz="3200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7544" y="1240161"/>
            <a:ext cx="8229600" cy="9647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v-SE" sz="1800" dirty="0" smtClean="0"/>
              <a:t>       </a:t>
            </a:r>
            <a:r>
              <a:rPr lang="sv-SE" sz="1800" dirty="0" smtClean="0">
                <a:solidFill>
                  <a:srgbClr val="0070C0"/>
                </a:solidFill>
                <a:latin typeface="Arial Rounded MT Bold" pitchFamily="34" charset="0"/>
              </a:rPr>
              <a:t>85-årig pigg och vital kvinna. Bor ensam i villa. Har hemtjänst och trygghetslarm. Insjuknar under natten i </a:t>
            </a:r>
            <a:r>
              <a:rPr lang="sv-SE" sz="1800" dirty="0" err="1" smtClean="0">
                <a:solidFill>
                  <a:srgbClr val="0070C0"/>
                </a:solidFill>
                <a:latin typeface="Arial Rounded MT Bold" pitchFamily="34" charset="0"/>
              </a:rPr>
              <a:t>gastroenterit</a:t>
            </a:r>
            <a:r>
              <a:rPr lang="sv-SE" sz="1800" dirty="0" smtClean="0">
                <a:solidFill>
                  <a:srgbClr val="0070C0"/>
                </a:solidFill>
                <a:latin typeface="Arial Rounded MT Bold" pitchFamily="34" charset="0"/>
              </a:rPr>
              <a:t>. Ringer sina anhöriga för att hon känner sig svimfärdig. </a:t>
            </a:r>
            <a:endParaRPr lang="sv-SE" sz="1800" dirty="0">
              <a:solidFill>
                <a:srgbClr val="0070C0"/>
              </a:solidFill>
              <a:latin typeface="Arial Rounded MT Bold" pitchFamily="34" charset="0"/>
            </a:endParaRPr>
          </a:p>
        </p:txBody>
      </p:sp>
      <p:sp>
        <p:nvSpPr>
          <p:cNvPr id="4" name="textruta 3"/>
          <p:cNvSpPr txBox="1"/>
          <p:nvPr/>
        </p:nvSpPr>
        <p:spPr>
          <a:xfrm flipH="1">
            <a:off x="827584" y="2300679"/>
            <a:ext cx="77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rgbClr val="0070C0"/>
                </a:solidFill>
                <a:latin typeface="Arial Rounded MT Bold" pitchFamily="34" charset="0"/>
              </a:rPr>
              <a:t>Ambulanssjuksköterskans åtgärd:</a:t>
            </a:r>
          </a:p>
          <a:p>
            <a:r>
              <a:rPr lang="sv-SE" dirty="0" err="1" smtClean="0">
                <a:solidFill>
                  <a:srgbClr val="0070C0"/>
                </a:solidFill>
                <a:latin typeface="Arial Rounded MT Bold" pitchFamily="34" charset="0"/>
              </a:rPr>
              <a:t>-Patienten</a:t>
            </a:r>
            <a:r>
              <a:rPr lang="sv-SE" dirty="0" smtClean="0">
                <a:solidFill>
                  <a:srgbClr val="0070C0"/>
                </a:solidFill>
                <a:latin typeface="Arial Rounded MT Bold" pitchFamily="34" charset="0"/>
              </a:rPr>
              <a:t> undersöks på plats och befinns vara grön enligt METTS.</a:t>
            </a:r>
          </a:p>
          <a:p>
            <a:r>
              <a:rPr lang="sv-SE" dirty="0" err="1" smtClean="0">
                <a:solidFill>
                  <a:srgbClr val="0070C0"/>
                </a:solidFill>
                <a:latin typeface="Arial Rounded MT Bold" pitchFamily="34" charset="0"/>
              </a:rPr>
              <a:t>-Försäkrar</a:t>
            </a:r>
            <a:r>
              <a:rPr lang="sv-SE" dirty="0" smtClean="0">
                <a:solidFill>
                  <a:srgbClr val="0070C0"/>
                </a:solidFill>
                <a:latin typeface="Arial Rounded MT Bold" pitchFamily="34" charset="0"/>
              </a:rPr>
              <a:t> sig om att patienten kan få i sig vätska och att hon har fortsatt tillsyn av anhöriga.</a:t>
            </a:r>
          </a:p>
        </p:txBody>
      </p:sp>
      <p:sp>
        <p:nvSpPr>
          <p:cNvPr id="5" name="textruta 4"/>
          <p:cNvSpPr txBox="1"/>
          <p:nvPr/>
        </p:nvSpPr>
        <p:spPr>
          <a:xfrm>
            <a:off x="827584" y="3718773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rgbClr val="0070C0"/>
                </a:solidFill>
                <a:latin typeface="Arial Rounded MT Bold" pitchFamily="34" charset="0"/>
              </a:rPr>
              <a:t>Konklusion: Undersökt och </a:t>
            </a:r>
            <a:r>
              <a:rPr lang="sv-SE" dirty="0" err="1" smtClean="0">
                <a:solidFill>
                  <a:srgbClr val="0070C0"/>
                </a:solidFill>
                <a:latin typeface="Arial Rounded MT Bold" pitchFamily="34" charset="0"/>
              </a:rPr>
              <a:t>triagerad</a:t>
            </a:r>
            <a:r>
              <a:rPr lang="sv-SE" dirty="0" smtClean="0">
                <a:solidFill>
                  <a:srgbClr val="0070C0"/>
                </a:solidFill>
                <a:latin typeface="Arial Rounded MT Bold" pitchFamily="34" charset="0"/>
              </a:rPr>
              <a:t> hemma, inte ”bara lämnad hemma”.</a:t>
            </a:r>
          </a:p>
        </p:txBody>
      </p:sp>
      <p:pic>
        <p:nvPicPr>
          <p:cNvPr id="6" name="Picture 2" descr="raslogo.200x14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5841628"/>
            <a:ext cx="1224136" cy="899740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</p:pic>
      <p:cxnSp>
        <p:nvCxnSpPr>
          <p:cNvPr id="7" name="Rak 6"/>
          <p:cNvCxnSpPr/>
          <p:nvPr/>
        </p:nvCxnSpPr>
        <p:spPr>
          <a:xfrm>
            <a:off x="5796136" y="6201668"/>
            <a:ext cx="26642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k 7"/>
          <p:cNvCxnSpPr/>
          <p:nvPr/>
        </p:nvCxnSpPr>
        <p:spPr>
          <a:xfrm rot="10800000">
            <a:off x="683568" y="6201668"/>
            <a:ext cx="30963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 smtClean="0">
                <a:solidFill>
                  <a:schemeClr val="accent2"/>
                </a:solidFill>
                <a:latin typeface="Arial Rounded MT Bold" pitchFamily="34" charset="0"/>
              </a:rPr>
              <a:t>Patientfall 5</a:t>
            </a:r>
            <a:endParaRPr lang="sv-SE" sz="3200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7544" y="1168152"/>
            <a:ext cx="7992888" cy="132474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v-SE" dirty="0" smtClean="0"/>
              <a:t>    </a:t>
            </a:r>
            <a:r>
              <a:rPr lang="sv-SE" sz="1900" dirty="0" smtClean="0">
                <a:solidFill>
                  <a:srgbClr val="0070C0"/>
                </a:solidFill>
                <a:latin typeface="Arial Rounded MT Bold" pitchFamily="34" charset="0"/>
              </a:rPr>
              <a:t>75-årig kvinna, tidigare hypertoni samt opererad med knäplastik. Haft blödande </a:t>
            </a:r>
            <a:r>
              <a:rPr lang="sv-SE" sz="1900" dirty="0" err="1" smtClean="0">
                <a:solidFill>
                  <a:srgbClr val="0070C0"/>
                </a:solidFill>
                <a:latin typeface="Arial Rounded MT Bold" pitchFamily="34" charset="0"/>
              </a:rPr>
              <a:t>ulcus</a:t>
            </a:r>
            <a:r>
              <a:rPr lang="sv-SE" sz="1900" dirty="0" smtClean="0">
                <a:solidFill>
                  <a:srgbClr val="0070C0"/>
                </a:solidFill>
                <a:latin typeface="Arial Rounded MT Bold" pitchFamily="34" charset="0"/>
              </a:rPr>
              <a:t> för några år sedan. Insjuknar under natten med buksmärtor i </a:t>
            </a:r>
            <a:r>
              <a:rPr lang="sv-SE" sz="1900" dirty="0" err="1" smtClean="0">
                <a:solidFill>
                  <a:srgbClr val="0070C0"/>
                </a:solidFill>
                <a:latin typeface="Arial Rounded MT Bold" pitchFamily="34" charset="0"/>
              </a:rPr>
              <a:t>epigastriet</a:t>
            </a:r>
            <a:r>
              <a:rPr lang="sv-SE" sz="1900" dirty="0" smtClean="0">
                <a:solidFill>
                  <a:srgbClr val="0070C0"/>
                </a:solidFill>
                <a:latin typeface="Arial Rounded MT Bold" pitchFamily="34" charset="0"/>
              </a:rPr>
              <a:t> samt lätt illamående. Normal </a:t>
            </a:r>
            <a:r>
              <a:rPr lang="sv-SE" sz="1900" dirty="0" err="1" smtClean="0">
                <a:solidFill>
                  <a:srgbClr val="0070C0"/>
                </a:solidFill>
                <a:latin typeface="Arial Rounded MT Bold" pitchFamily="34" charset="0"/>
              </a:rPr>
              <a:t>faeces</a:t>
            </a:r>
            <a:r>
              <a:rPr lang="sv-SE" sz="1900" dirty="0" smtClean="0">
                <a:solidFill>
                  <a:srgbClr val="0070C0"/>
                </a:solidFill>
                <a:latin typeface="Arial Rounded MT Bold" pitchFamily="34" charset="0"/>
              </a:rPr>
              <a:t>. Ringer ambulans 05.00.</a:t>
            </a:r>
            <a:endParaRPr lang="sv-SE" sz="1900" dirty="0">
              <a:solidFill>
                <a:srgbClr val="0070C0"/>
              </a:solidFill>
              <a:latin typeface="Arial Rounded MT Bold" pitchFamily="34" charset="0"/>
            </a:endParaRPr>
          </a:p>
        </p:txBody>
      </p:sp>
      <p:sp>
        <p:nvSpPr>
          <p:cNvPr id="4" name="textruta 3"/>
          <p:cNvSpPr txBox="1"/>
          <p:nvPr/>
        </p:nvSpPr>
        <p:spPr>
          <a:xfrm>
            <a:off x="827584" y="2610778"/>
            <a:ext cx="74888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rgbClr val="0070C0"/>
                </a:solidFill>
                <a:latin typeface="Arial Rounded MT Bold" pitchFamily="34" charset="0"/>
              </a:rPr>
              <a:t>Ambulanssjuksköterskans åtgärd:</a:t>
            </a:r>
          </a:p>
          <a:p>
            <a:r>
              <a:rPr lang="sv-SE" dirty="0" smtClean="0">
                <a:solidFill>
                  <a:srgbClr val="0070C0"/>
                </a:solidFill>
                <a:latin typeface="Arial Rounded MT Bold" pitchFamily="34" charset="0"/>
              </a:rPr>
              <a:t>- Patienten undersöks på plats och befinns vara grön enligt METTS</a:t>
            </a:r>
          </a:p>
          <a:p>
            <a:pPr>
              <a:buFontTx/>
              <a:buChar char="-"/>
            </a:pPr>
            <a:r>
              <a:rPr lang="sv-SE" dirty="0" smtClean="0">
                <a:solidFill>
                  <a:srgbClr val="0070C0"/>
                </a:solidFill>
                <a:latin typeface="Arial Rounded MT Bold" pitchFamily="34" charset="0"/>
              </a:rPr>
              <a:t> Noggrann bukstatus. Tydligt </a:t>
            </a:r>
            <a:r>
              <a:rPr lang="sv-SE" dirty="0" err="1" smtClean="0">
                <a:solidFill>
                  <a:srgbClr val="0070C0"/>
                </a:solidFill>
                <a:latin typeface="Arial Rounded MT Bold" pitchFamily="34" charset="0"/>
              </a:rPr>
              <a:t>palpöm</a:t>
            </a:r>
            <a:r>
              <a:rPr lang="sv-SE" dirty="0" smtClean="0">
                <a:solidFill>
                  <a:srgbClr val="0070C0"/>
                </a:solidFill>
                <a:latin typeface="Arial Rounded MT Bold" pitchFamily="34" charset="0"/>
              </a:rPr>
              <a:t> över </a:t>
            </a:r>
            <a:r>
              <a:rPr lang="sv-SE" dirty="0" err="1" smtClean="0">
                <a:solidFill>
                  <a:srgbClr val="0070C0"/>
                </a:solidFill>
                <a:latin typeface="Arial Rounded MT Bold" pitchFamily="34" charset="0"/>
              </a:rPr>
              <a:t>epigastriet</a:t>
            </a:r>
            <a:r>
              <a:rPr lang="sv-SE" dirty="0" smtClean="0">
                <a:solidFill>
                  <a:srgbClr val="0070C0"/>
                </a:solidFill>
                <a:latin typeface="Arial Rounded MT Bold" pitchFamily="34" charset="0"/>
              </a:rPr>
              <a:t>, i övrigt     inget avvikande. </a:t>
            </a:r>
            <a:endParaRPr lang="sv-SE" dirty="0">
              <a:solidFill>
                <a:srgbClr val="0070C0"/>
              </a:solidFill>
              <a:latin typeface="Arial Rounded MT Bold" pitchFamily="34" charset="0"/>
            </a:endParaRPr>
          </a:p>
          <a:p>
            <a:pPr>
              <a:buFontTx/>
              <a:buChar char="-"/>
            </a:pPr>
            <a:r>
              <a:rPr lang="sv-SE" dirty="0" smtClean="0">
                <a:solidFill>
                  <a:srgbClr val="0070C0"/>
                </a:solidFill>
                <a:latin typeface="Arial Rounded MT Bold" pitchFamily="34" charset="0"/>
              </a:rPr>
              <a:t>Efter samråd med RLS kvarstannar patienten i hemmet och uppmanas kontakta ansvarig läkare på VC.</a:t>
            </a:r>
          </a:p>
        </p:txBody>
      </p:sp>
      <p:pic>
        <p:nvPicPr>
          <p:cNvPr id="5" name="Picture 2" descr="raslogo.200x14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5841628"/>
            <a:ext cx="1224136" cy="899740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</p:pic>
      <p:cxnSp>
        <p:nvCxnSpPr>
          <p:cNvPr id="6" name="Rak 5"/>
          <p:cNvCxnSpPr/>
          <p:nvPr/>
        </p:nvCxnSpPr>
        <p:spPr>
          <a:xfrm>
            <a:off x="5796136" y="6201668"/>
            <a:ext cx="26642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k 6"/>
          <p:cNvCxnSpPr/>
          <p:nvPr/>
        </p:nvCxnSpPr>
        <p:spPr>
          <a:xfrm rot="10800000">
            <a:off x="683568" y="6201668"/>
            <a:ext cx="30963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ruta 7"/>
          <p:cNvSpPr txBox="1"/>
          <p:nvPr/>
        </p:nvSpPr>
        <p:spPr>
          <a:xfrm>
            <a:off x="827584" y="4582869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rgbClr val="0070C0"/>
                </a:solidFill>
                <a:latin typeface="Arial Rounded MT Bold" pitchFamily="34" charset="0"/>
              </a:rPr>
              <a:t>Konklusion: Undersökt och </a:t>
            </a:r>
            <a:r>
              <a:rPr lang="sv-SE" dirty="0" err="1" smtClean="0">
                <a:solidFill>
                  <a:srgbClr val="0070C0"/>
                </a:solidFill>
                <a:latin typeface="Arial Rounded MT Bold" pitchFamily="34" charset="0"/>
              </a:rPr>
              <a:t>triagerad</a:t>
            </a:r>
            <a:r>
              <a:rPr lang="sv-SE" dirty="0" smtClean="0">
                <a:solidFill>
                  <a:srgbClr val="0070C0"/>
                </a:solidFill>
                <a:latin typeface="Arial Rounded MT Bold" pitchFamily="34" charset="0"/>
              </a:rPr>
              <a:t> hemma, inte ”bara lämnad hemma”.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123728" y="1052736"/>
            <a:ext cx="6120680" cy="1584176"/>
          </a:xfrm>
        </p:spPr>
        <p:txBody>
          <a:bodyPr>
            <a:noAutofit/>
          </a:bodyPr>
          <a:lstStyle/>
          <a:p>
            <a:r>
              <a:rPr lang="sv-SE" sz="2000" dirty="0" smtClean="0">
                <a:solidFill>
                  <a:srgbClr val="0070C0"/>
                </a:solidFill>
                <a:latin typeface="Arial Rounded MT Bold" pitchFamily="34" charset="0"/>
              </a:rPr>
              <a:t>Att lämna hemma, eller… att inte köra alla patienter till akutmottagningen, eller… att </a:t>
            </a:r>
            <a:r>
              <a:rPr lang="sv-SE" sz="2000" dirty="0" err="1" smtClean="0">
                <a:solidFill>
                  <a:srgbClr val="0070C0"/>
                </a:solidFill>
                <a:latin typeface="Arial Rounded MT Bold" pitchFamily="34" charset="0"/>
              </a:rPr>
              <a:t>triagera</a:t>
            </a:r>
            <a:r>
              <a:rPr lang="sv-SE" sz="2000" dirty="0" smtClean="0">
                <a:solidFill>
                  <a:srgbClr val="0070C0"/>
                </a:solidFill>
                <a:latin typeface="Arial Rounded MT Bold" pitchFamily="34" charset="0"/>
              </a:rPr>
              <a:t> varje patient till rätt vårdnivå vid </a:t>
            </a:r>
            <a:br>
              <a:rPr lang="sv-SE" sz="2000" dirty="0" smtClean="0">
                <a:solidFill>
                  <a:srgbClr val="0070C0"/>
                </a:solidFill>
                <a:latin typeface="Arial Rounded MT Bold" pitchFamily="34" charset="0"/>
              </a:rPr>
            </a:br>
            <a:r>
              <a:rPr lang="sv-SE" sz="2000" dirty="0" smtClean="0">
                <a:solidFill>
                  <a:srgbClr val="0070C0"/>
                </a:solidFill>
                <a:latin typeface="Arial Rounded MT Bold" pitchFamily="34" charset="0"/>
              </a:rPr>
              <a:t>varje enskilt tillfälle, en ambulansuppgift?</a:t>
            </a:r>
            <a:br>
              <a:rPr lang="sv-SE" sz="2000" dirty="0" smtClean="0">
                <a:solidFill>
                  <a:srgbClr val="0070C0"/>
                </a:solidFill>
                <a:latin typeface="Arial Rounded MT Bold" pitchFamily="34" charset="0"/>
              </a:rPr>
            </a:br>
            <a:endParaRPr lang="sv-SE" sz="2000" dirty="0">
              <a:solidFill>
                <a:srgbClr val="0070C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411760" y="3356992"/>
            <a:ext cx="5544616" cy="136815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v-SE" dirty="0" smtClean="0">
                <a:solidFill>
                  <a:srgbClr val="0070C0"/>
                </a:solidFill>
                <a:latin typeface="Arial Rounded MT Bold" pitchFamily="34" charset="0"/>
              </a:rPr>
              <a:t>   </a:t>
            </a:r>
            <a:r>
              <a:rPr lang="sv-SE" sz="2200" dirty="0" smtClean="0">
                <a:solidFill>
                  <a:srgbClr val="0070C0"/>
                </a:solidFill>
                <a:latin typeface="Arial Rounded MT Bold" pitchFamily="34" charset="0"/>
              </a:rPr>
              <a:t>Ja, självklart! </a:t>
            </a:r>
          </a:p>
          <a:p>
            <a:pPr>
              <a:buNone/>
            </a:pPr>
            <a:r>
              <a:rPr lang="sv-SE" sz="2200" dirty="0" smtClean="0">
                <a:solidFill>
                  <a:srgbClr val="0070C0"/>
                </a:solidFill>
                <a:latin typeface="Arial Rounded MT Bold" pitchFamily="34" charset="0"/>
              </a:rPr>
              <a:t>     Inte som ett självändamål, men som ett led i att förbättra omhändertagande av våra patienter!</a:t>
            </a:r>
            <a:endParaRPr lang="sv-SE" sz="2200" dirty="0">
              <a:solidFill>
                <a:srgbClr val="0070C0"/>
              </a:solidFill>
              <a:latin typeface="Arial Rounded MT Bold" pitchFamily="34" charset="0"/>
            </a:endParaRPr>
          </a:p>
        </p:txBody>
      </p:sp>
      <p:pic>
        <p:nvPicPr>
          <p:cNvPr id="4" name="Picture 2" descr="raslogo.200x14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5877272"/>
            <a:ext cx="1224136" cy="899740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</p:pic>
      <p:cxnSp>
        <p:nvCxnSpPr>
          <p:cNvPr id="5" name="Rak 4"/>
          <p:cNvCxnSpPr/>
          <p:nvPr/>
        </p:nvCxnSpPr>
        <p:spPr>
          <a:xfrm>
            <a:off x="5796136" y="6237312"/>
            <a:ext cx="26642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ak 5"/>
          <p:cNvCxnSpPr/>
          <p:nvPr/>
        </p:nvCxnSpPr>
        <p:spPr>
          <a:xfrm rot="10800000">
            <a:off x="683568" y="6237312"/>
            <a:ext cx="30963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1242634"/>
            <a:ext cx="1840456" cy="103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3537486"/>
            <a:ext cx="1728192" cy="971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952128"/>
            <a:ext cx="8229600" cy="604664"/>
          </a:xfrm>
        </p:spPr>
        <p:txBody>
          <a:bodyPr>
            <a:normAutofit fontScale="77500" lnSpcReduction="20000"/>
          </a:bodyPr>
          <a:lstStyle/>
          <a:p>
            <a:pPr lvl="0" algn="ctr">
              <a:buNone/>
            </a:pPr>
            <a:r>
              <a:rPr lang="sv-SE" sz="4100" b="1" i="1" dirty="0" smtClean="0">
                <a:solidFill>
                  <a:schemeClr val="accent2"/>
                </a:solidFill>
                <a:latin typeface="Arial Rounded MT Bold" pitchFamily="34" charset="0"/>
              </a:rPr>
              <a:t>Lämna hemma – en ambulansuppgift?</a:t>
            </a:r>
            <a:endParaRPr lang="sv-SE" sz="4100" i="1" dirty="0" smtClean="0">
              <a:solidFill>
                <a:schemeClr val="accent2"/>
              </a:solidFill>
              <a:latin typeface="Arial Rounded MT Bold" pitchFamily="34" charset="0"/>
            </a:endParaRPr>
          </a:p>
          <a:p>
            <a:endParaRPr lang="sv-SE" dirty="0"/>
          </a:p>
        </p:txBody>
      </p:sp>
      <p:pic>
        <p:nvPicPr>
          <p:cNvPr id="6" name="Picture 2" descr="raslogo.200x14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5841628"/>
            <a:ext cx="1224136" cy="899740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</p:pic>
      <p:cxnSp>
        <p:nvCxnSpPr>
          <p:cNvPr id="7" name="Rak 6"/>
          <p:cNvCxnSpPr/>
          <p:nvPr/>
        </p:nvCxnSpPr>
        <p:spPr>
          <a:xfrm>
            <a:off x="5796136" y="6201668"/>
            <a:ext cx="26642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k 7"/>
          <p:cNvCxnSpPr/>
          <p:nvPr/>
        </p:nvCxnSpPr>
        <p:spPr>
          <a:xfrm rot="10800000">
            <a:off x="683568" y="6201668"/>
            <a:ext cx="30963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2250746"/>
            <a:ext cx="1368152" cy="768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ruta 9"/>
          <p:cNvSpPr txBox="1"/>
          <p:nvPr/>
        </p:nvSpPr>
        <p:spPr>
          <a:xfrm>
            <a:off x="2843808" y="2420888"/>
            <a:ext cx="4824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rgbClr val="0070C0"/>
                </a:solidFill>
                <a:latin typeface="Arial Rounded MT Bold" pitchFamily="34" charset="0"/>
              </a:rPr>
              <a:t>Eller… att inte köra alla patienter till akut-</a:t>
            </a:r>
          </a:p>
          <a:p>
            <a:r>
              <a:rPr lang="sv-SE" dirty="0" smtClean="0">
                <a:solidFill>
                  <a:srgbClr val="0070C0"/>
                </a:solidFill>
                <a:latin typeface="Arial Rounded MT Bold" pitchFamily="34" charset="0"/>
              </a:rPr>
              <a:t>mottagningen</a:t>
            </a: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58985" y="3933056"/>
            <a:ext cx="1280767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Rektangel 11"/>
          <p:cNvSpPr/>
          <p:nvPr/>
        </p:nvSpPr>
        <p:spPr>
          <a:xfrm>
            <a:off x="2880320" y="3934797"/>
            <a:ext cx="49320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 smtClean="0">
                <a:solidFill>
                  <a:srgbClr val="0070C0"/>
                </a:solidFill>
                <a:latin typeface="Arial Rounded MT Bold" pitchFamily="34" charset="0"/>
              </a:rPr>
              <a:t>Eller… att </a:t>
            </a:r>
            <a:r>
              <a:rPr lang="sv-SE" dirty="0" err="1" smtClean="0">
                <a:solidFill>
                  <a:srgbClr val="0070C0"/>
                </a:solidFill>
                <a:latin typeface="Arial Rounded MT Bold" pitchFamily="34" charset="0"/>
              </a:rPr>
              <a:t>triagera</a:t>
            </a:r>
            <a:r>
              <a:rPr lang="sv-SE" dirty="0" smtClean="0">
                <a:solidFill>
                  <a:srgbClr val="0070C0"/>
                </a:solidFill>
                <a:latin typeface="Arial Rounded MT Bold" pitchFamily="34" charset="0"/>
              </a:rPr>
              <a:t> varje patient till rätt vårdnivå vid varje enskilt tillfälle </a:t>
            </a:r>
            <a:endParaRPr lang="sv-SE" dirty="0">
              <a:solidFill>
                <a:srgbClr val="0070C0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1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440160" y="592089"/>
            <a:ext cx="7164288" cy="74867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v-SE" dirty="0" smtClean="0">
                <a:solidFill>
                  <a:schemeClr val="accent2"/>
                </a:solidFill>
                <a:latin typeface="Arial Rounded MT Bold" pitchFamily="34" charset="0"/>
              </a:rPr>
              <a:t>Fördelar med att </a:t>
            </a:r>
            <a:r>
              <a:rPr lang="sv-SE" dirty="0" err="1" smtClean="0">
                <a:solidFill>
                  <a:schemeClr val="accent2"/>
                </a:solidFill>
                <a:latin typeface="Arial Rounded MT Bold" pitchFamily="34" charset="0"/>
              </a:rPr>
              <a:t>triagera</a:t>
            </a:r>
            <a:r>
              <a:rPr lang="sv-SE" dirty="0" smtClean="0">
                <a:solidFill>
                  <a:schemeClr val="accent2"/>
                </a:solidFill>
                <a:latin typeface="Arial Rounded MT Bold" pitchFamily="34" charset="0"/>
              </a:rPr>
              <a:t> patienter:</a:t>
            </a:r>
            <a:endParaRPr lang="sv-SE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  <p:pic>
        <p:nvPicPr>
          <p:cNvPr id="4" name="Picture 2" descr="raslogo.200x14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5841628"/>
            <a:ext cx="1224136" cy="899740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</p:pic>
      <p:cxnSp>
        <p:nvCxnSpPr>
          <p:cNvPr id="5" name="Rak 4"/>
          <p:cNvCxnSpPr/>
          <p:nvPr/>
        </p:nvCxnSpPr>
        <p:spPr>
          <a:xfrm>
            <a:off x="5796136" y="6201668"/>
            <a:ext cx="26642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ak 5"/>
          <p:cNvCxnSpPr/>
          <p:nvPr/>
        </p:nvCxnSpPr>
        <p:spPr>
          <a:xfrm rot="10800000">
            <a:off x="683568" y="6201668"/>
            <a:ext cx="30963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lus 6"/>
          <p:cNvSpPr/>
          <p:nvPr/>
        </p:nvSpPr>
        <p:spPr>
          <a:xfrm>
            <a:off x="417240" y="476672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70C0"/>
              </a:solidFill>
            </a:endParaRPr>
          </a:p>
        </p:txBody>
      </p:sp>
      <p:sp>
        <p:nvSpPr>
          <p:cNvPr id="8" name="textruta 7"/>
          <p:cNvSpPr txBox="1"/>
          <p:nvPr/>
        </p:nvSpPr>
        <p:spPr>
          <a:xfrm>
            <a:off x="539552" y="2420888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sv-SE" dirty="0" smtClean="0">
                <a:solidFill>
                  <a:srgbClr val="0070C0"/>
                </a:solidFill>
                <a:latin typeface="Arial Rounded MT Bold" pitchFamily="34" charset="0"/>
              </a:rPr>
              <a:t>Patienten kommer till rätt vårdnivå utan onödiga omvägar</a:t>
            </a:r>
          </a:p>
        </p:txBody>
      </p:sp>
      <p:sp>
        <p:nvSpPr>
          <p:cNvPr id="10" name="textruta 9"/>
          <p:cNvSpPr txBox="1"/>
          <p:nvPr/>
        </p:nvSpPr>
        <p:spPr>
          <a:xfrm>
            <a:off x="539552" y="3501008"/>
            <a:ext cx="6906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 smtClean="0">
                <a:solidFill>
                  <a:srgbClr val="0070C0"/>
                </a:solidFill>
                <a:latin typeface="Arial Rounded MT Bold" pitchFamily="34" charset="0"/>
              </a:rPr>
              <a:t>-Resurserna</a:t>
            </a:r>
            <a:r>
              <a:rPr lang="sv-SE" dirty="0" smtClean="0">
                <a:solidFill>
                  <a:srgbClr val="0070C0"/>
                </a:solidFill>
                <a:latin typeface="Arial Rounded MT Bold" pitchFamily="34" charset="0"/>
              </a:rPr>
              <a:t> på akutmottagningen kan användas effektivare </a:t>
            </a:r>
          </a:p>
        </p:txBody>
      </p:sp>
      <p:sp>
        <p:nvSpPr>
          <p:cNvPr id="11" name="textruta 10"/>
          <p:cNvSpPr txBox="1"/>
          <p:nvPr/>
        </p:nvSpPr>
        <p:spPr>
          <a:xfrm>
            <a:off x="534349" y="3140968"/>
            <a:ext cx="7710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 smtClean="0">
                <a:solidFill>
                  <a:srgbClr val="0070C0"/>
                </a:solidFill>
                <a:latin typeface="Arial Rounded MT Bold" pitchFamily="34" charset="0"/>
              </a:rPr>
              <a:t>-Samhällsekonomisk</a:t>
            </a:r>
            <a:r>
              <a:rPr lang="sv-SE" dirty="0" smtClean="0">
                <a:solidFill>
                  <a:srgbClr val="0070C0"/>
                </a:solidFill>
                <a:latin typeface="Arial Rounded MT Bold" pitchFamily="34" charset="0"/>
              </a:rPr>
              <a:t> vinst genom att </a:t>
            </a:r>
            <a:r>
              <a:rPr lang="sv-SE" dirty="0" err="1" smtClean="0">
                <a:solidFill>
                  <a:srgbClr val="0070C0"/>
                </a:solidFill>
                <a:latin typeface="Arial Rounded MT Bold" pitchFamily="34" charset="0"/>
              </a:rPr>
              <a:t>triagera</a:t>
            </a:r>
            <a:r>
              <a:rPr lang="sv-SE" dirty="0" smtClean="0">
                <a:solidFill>
                  <a:srgbClr val="0070C0"/>
                </a:solidFill>
                <a:latin typeface="Arial Rounded MT Bold" pitchFamily="34" charset="0"/>
              </a:rPr>
              <a:t> direkt till rätt vårdnivå</a:t>
            </a:r>
          </a:p>
        </p:txBody>
      </p:sp>
      <p:sp>
        <p:nvSpPr>
          <p:cNvPr id="12" name="textruta 11"/>
          <p:cNvSpPr txBox="1"/>
          <p:nvPr/>
        </p:nvSpPr>
        <p:spPr>
          <a:xfrm>
            <a:off x="539552" y="2780928"/>
            <a:ext cx="5969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 smtClean="0">
                <a:solidFill>
                  <a:srgbClr val="0070C0"/>
                </a:solidFill>
                <a:latin typeface="Arial Rounded MT Bold" pitchFamily="34" charset="0"/>
              </a:rPr>
              <a:t>-Patienten</a:t>
            </a:r>
            <a:r>
              <a:rPr lang="sv-SE" dirty="0" smtClean="0">
                <a:solidFill>
                  <a:srgbClr val="0070C0"/>
                </a:solidFill>
                <a:latin typeface="Arial Rounded MT Bold" pitchFamily="34" charset="0"/>
              </a:rPr>
              <a:t> kan besparas mycket lidande och väntan </a:t>
            </a:r>
          </a:p>
        </p:txBody>
      </p:sp>
      <p:sp>
        <p:nvSpPr>
          <p:cNvPr id="13" name="textruta 12"/>
          <p:cNvSpPr txBox="1"/>
          <p:nvPr/>
        </p:nvSpPr>
        <p:spPr>
          <a:xfrm>
            <a:off x="539552" y="3861048"/>
            <a:ext cx="4269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 smtClean="0">
                <a:solidFill>
                  <a:srgbClr val="0070C0"/>
                </a:solidFill>
                <a:latin typeface="Arial Rounded MT Bold" pitchFamily="34" charset="0"/>
              </a:rPr>
              <a:t>-Kan</a:t>
            </a:r>
            <a:r>
              <a:rPr lang="sv-SE" dirty="0" smtClean="0">
                <a:solidFill>
                  <a:srgbClr val="0070C0"/>
                </a:solidFill>
                <a:latin typeface="Arial Rounded MT Bold" pitchFamily="34" charset="0"/>
              </a:rPr>
              <a:t> frigöra ambulansteamet fortare</a:t>
            </a:r>
            <a:endParaRPr lang="sv-SE" dirty="0">
              <a:solidFill>
                <a:srgbClr val="0070C0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259632" y="620688"/>
            <a:ext cx="8568952" cy="86409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v-SE" dirty="0" smtClean="0">
                <a:solidFill>
                  <a:schemeClr val="accent2"/>
                </a:solidFill>
                <a:latin typeface="Arial Rounded MT Bold" pitchFamily="34" charset="0"/>
              </a:rPr>
              <a:t>Nackdelar med att </a:t>
            </a:r>
            <a:r>
              <a:rPr lang="sv-SE" dirty="0" err="1" smtClean="0">
                <a:solidFill>
                  <a:schemeClr val="accent2"/>
                </a:solidFill>
                <a:latin typeface="Arial Rounded MT Bold" pitchFamily="34" charset="0"/>
              </a:rPr>
              <a:t>triagera</a:t>
            </a:r>
            <a:r>
              <a:rPr lang="sv-SE" dirty="0" smtClean="0">
                <a:solidFill>
                  <a:schemeClr val="accent2"/>
                </a:solidFill>
                <a:latin typeface="Arial Rounded MT Bold" pitchFamily="34" charset="0"/>
              </a:rPr>
              <a:t> patienter:</a:t>
            </a:r>
            <a:endParaRPr lang="sv-SE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  <p:pic>
        <p:nvPicPr>
          <p:cNvPr id="4" name="Picture 2" descr="raslogo.200x14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5841628"/>
            <a:ext cx="1224136" cy="899740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</p:pic>
      <p:cxnSp>
        <p:nvCxnSpPr>
          <p:cNvPr id="5" name="Rak 4"/>
          <p:cNvCxnSpPr/>
          <p:nvPr/>
        </p:nvCxnSpPr>
        <p:spPr>
          <a:xfrm>
            <a:off x="5796136" y="6201668"/>
            <a:ext cx="26642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ak 5"/>
          <p:cNvCxnSpPr/>
          <p:nvPr/>
        </p:nvCxnSpPr>
        <p:spPr>
          <a:xfrm rot="10800000">
            <a:off x="683568" y="6201668"/>
            <a:ext cx="30963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Minus 6"/>
          <p:cNvSpPr/>
          <p:nvPr/>
        </p:nvSpPr>
        <p:spPr>
          <a:xfrm>
            <a:off x="395536" y="498376"/>
            <a:ext cx="914400" cy="914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70C0"/>
              </a:solidFill>
            </a:endParaRPr>
          </a:p>
        </p:txBody>
      </p:sp>
      <p:sp>
        <p:nvSpPr>
          <p:cNvPr id="8" name="textruta 7"/>
          <p:cNvSpPr txBox="1"/>
          <p:nvPr/>
        </p:nvSpPr>
        <p:spPr>
          <a:xfrm>
            <a:off x="611560" y="2780928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sv-SE" dirty="0" smtClean="0">
                <a:solidFill>
                  <a:srgbClr val="0070C0"/>
                </a:solidFill>
                <a:latin typeface="Arial Rounded MT Bold" pitchFamily="34" charset="0"/>
              </a:rPr>
              <a:t> Kan ta mer av ambulansteamets tid i anspråk</a:t>
            </a:r>
          </a:p>
        </p:txBody>
      </p:sp>
      <p:sp>
        <p:nvSpPr>
          <p:cNvPr id="9" name="textruta 8"/>
          <p:cNvSpPr txBox="1"/>
          <p:nvPr/>
        </p:nvSpPr>
        <p:spPr>
          <a:xfrm>
            <a:off x="611560" y="3491716"/>
            <a:ext cx="3286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srgbClr val="0070C0"/>
                </a:solidFill>
                <a:latin typeface="Arial Rounded MT Bold" pitchFamily="34" charset="0"/>
              </a:rPr>
              <a:t>- Viss risk för ”</a:t>
            </a:r>
            <a:r>
              <a:rPr lang="sv-SE" dirty="0" err="1" smtClean="0">
                <a:solidFill>
                  <a:srgbClr val="0070C0"/>
                </a:solidFill>
                <a:latin typeface="Arial Rounded MT Bold" pitchFamily="34" charset="0"/>
              </a:rPr>
              <a:t>feltriagering</a:t>
            </a:r>
            <a:r>
              <a:rPr lang="sv-SE" dirty="0" smtClean="0">
                <a:solidFill>
                  <a:srgbClr val="0070C0"/>
                </a:solidFill>
                <a:latin typeface="Arial Rounded MT Bold" pitchFamily="34" charset="0"/>
              </a:rPr>
              <a:t>”</a:t>
            </a:r>
          </a:p>
        </p:txBody>
      </p:sp>
      <p:sp>
        <p:nvSpPr>
          <p:cNvPr id="10" name="textruta 9"/>
          <p:cNvSpPr txBox="1"/>
          <p:nvPr/>
        </p:nvSpPr>
        <p:spPr>
          <a:xfrm>
            <a:off x="611560" y="3131676"/>
            <a:ext cx="5926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srgbClr val="0070C0"/>
                </a:solidFill>
                <a:latin typeface="Arial Rounded MT Bold" pitchFamily="34" charset="0"/>
              </a:rPr>
              <a:t>- Risk för konfliktsituation med patient och anhöriga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74848" y="620688"/>
            <a:ext cx="8229600" cy="10801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v-SE" dirty="0" smtClean="0">
                <a:solidFill>
                  <a:schemeClr val="accent2"/>
                </a:solidFill>
                <a:latin typeface="Arial Rounded MT Bold" pitchFamily="34" charset="0"/>
              </a:rPr>
              <a:t>   Vilka vårdnivåer kan vi </a:t>
            </a:r>
            <a:r>
              <a:rPr lang="sv-SE" dirty="0" err="1" smtClean="0">
                <a:solidFill>
                  <a:schemeClr val="accent2"/>
                </a:solidFill>
                <a:latin typeface="Arial Rounded MT Bold" pitchFamily="34" charset="0"/>
              </a:rPr>
              <a:t>triagera</a:t>
            </a:r>
            <a:r>
              <a:rPr lang="sv-SE" dirty="0" smtClean="0">
                <a:solidFill>
                  <a:schemeClr val="accent2"/>
                </a:solidFill>
                <a:latin typeface="Arial Rounded MT Bold" pitchFamily="34" charset="0"/>
              </a:rPr>
              <a:t> till?</a:t>
            </a:r>
            <a:endParaRPr lang="sv-SE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  <p:pic>
        <p:nvPicPr>
          <p:cNvPr id="4" name="Picture 2" descr="raslogo.200x14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5841628"/>
            <a:ext cx="1224136" cy="899740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</p:pic>
      <p:cxnSp>
        <p:nvCxnSpPr>
          <p:cNvPr id="5" name="Rak 4"/>
          <p:cNvCxnSpPr/>
          <p:nvPr/>
        </p:nvCxnSpPr>
        <p:spPr>
          <a:xfrm>
            <a:off x="5796136" y="6201668"/>
            <a:ext cx="26642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ak 5"/>
          <p:cNvCxnSpPr/>
          <p:nvPr/>
        </p:nvCxnSpPr>
        <p:spPr>
          <a:xfrm rot="10800000">
            <a:off x="683568" y="6201668"/>
            <a:ext cx="30963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ruta 6"/>
          <p:cNvSpPr txBox="1"/>
          <p:nvPr/>
        </p:nvSpPr>
        <p:spPr>
          <a:xfrm>
            <a:off x="755576" y="1988840"/>
            <a:ext cx="4896544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- </a:t>
            </a:r>
            <a:r>
              <a:rPr lang="sv-SE" dirty="0" smtClean="0">
                <a:solidFill>
                  <a:srgbClr val="0070C0"/>
                </a:solidFill>
                <a:latin typeface="Arial Rounded MT Bold" pitchFamily="34" charset="0"/>
              </a:rPr>
              <a:t>Akutmottagning</a:t>
            </a:r>
          </a:p>
          <a:p>
            <a:pPr>
              <a:buFontTx/>
              <a:buChar char="-"/>
            </a:pPr>
            <a:r>
              <a:rPr lang="sv-SE" dirty="0" smtClean="0">
                <a:solidFill>
                  <a:srgbClr val="0070C0"/>
                </a:solidFill>
                <a:latin typeface="Arial Rounded MT Bold" pitchFamily="34" charset="0"/>
              </a:rPr>
              <a:t> Jourläkarcentral</a:t>
            </a:r>
          </a:p>
          <a:p>
            <a:pPr>
              <a:buFontTx/>
              <a:buChar char="-"/>
            </a:pPr>
            <a:r>
              <a:rPr lang="sv-SE" dirty="0" smtClean="0">
                <a:solidFill>
                  <a:srgbClr val="0070C0"/>
                </a:solidFill>
                <a:latin typeface="Arial Rounded MT Bold" pitchFamily="34" charset="0"/>
              </a:rPr>
              <a:t> Vårdcentral</a:t>
            </a:r>
          </a:p>
          <a:p>
            <a:pPr>
              <a:buFontTx/>
              <a:buChar char="-"/>
            </a:pPr>
            <a:r>
              <a:rPr lang="sv-SE" dirty="0" smtClean="0">
                <a:solidFill>
                  <a:srgbClr val="0070C0"/>
                </a:solidFill>
                <a:latin typeface="Arial Rounded MT Bold" pitchFamily="34" charset="0"/>
              </a:rPr>
              <a:t> Hembesöksläkare</a:t>
            </a:r>
          </a:p>
          <a:p>
            <a:pPr>
              <a:buFontTx/>
              <a:buChar char="-"/>
            </a:pPr>
            <a:r>
              <a:rPr lang="sv-SE" dirty="0" smtClean="0">
                <a:solidFill>
                  <a:srgbClr val="0070C0"/>
                </a:solidFill>
                <a:latin typeface="Arial Rounded MT Bold" pitchFamily="34" charset="0"/>
              </a:rPr>
              <a:t> Distriktssköterska</a:t>
            </a:r>
          </a:p>
          <a:p>
            <a:pPr>
              <a:buFontTx/>
              <a:buChar char="-"/>
            </a:pPr>
            <a:r>
              <a:rPr lang="sv-SE" dirty="0" smtClean="0">
                <a:solidFill>
                  <a:srgbClr val="0070C0"/>
                </a:solidFill>
                <a:latin typeface="Arial Rounded MT Bold" pitchFamily="34" charset="0"/>
              </a:rPr>
              <a:t> Socialtjänst/biståndshandläggare</a:t>
            </a:r>
          </a:p>
          <a:p>
            <a:pPr>
              <a:buFontTx/>
              <a:buChar char="-"/>
            </a:pPr>
            <a:r>
              <a:rPr lang="sv-SE" dirty="0" smtClean="0">
                <a:solidFill>
                  <a:srgbClr val="0070C0"/>
                </a:solidFill>
                <a:latin typeface="Arial Rounded MT Bold" pitchFamily="34" charset="0"/>
              </a:rPr>
              <a:t> </a:t>
            </a:r>
            <a:r>
              <a:rPr lang="sv-SE" dirty="0" err="1" smtClean="0">
                <a:solidFill>
                  <a:srgbClr val="0070C0"/>
                </a:solidFill>
                <a:latin typeface="Arial Rounded MT Bold" pitchFamily="34" charset="0"/>
              </a:rPr>
              <a:t>Sjukvårdsrådgivning</a:t>
            </a:r>
            <a:endParaRPr lang="sv-SE" dirty="0" smtClean="0">
              <a:solidFill>
                <a:srgbClr val="0070C0"/>
              </a:solidFill>
              <a:latin typeface="Arial Rounded MT Bold" pitchFamily="34" charset="0"/>
            </a:endParaRPr>
          </a:p>
          <a:p>
            <a:pPr>
              <a:buFontTx/>
              <a:buChar char="-"/>
            </a:pPr>
            <a:r>
              <a:rPr lang="sv-SE" dirty="0" smtClean="0">
                <a:solidFill>
                  <a:srgbClr val="0070C0"/>
                </a:solidFill>
                <a:latin typeface="Arial Rounded MT Bold" pitchFamily="34" charset="0"/>
              </a:rPr>
              <a:t> Egenvård</a:t>
            </a:r>
          </a:p>
          <a:p>
            <a:pPr>
              <a:buFontTx/>
              <a:buChar char="-"/>
            </a:pPr>
            <a:r>
              <a:rPr lang="sv-SE" dirty="0" smtClean="0">
                <a:solidFill>
                  <a:srgbClr val="0070C0"/>
                </a:solidFill>
                <a:latin typeface="Arial Rounded MT Bold" pitchFamily="34" charset="0"/>
              </a:rPr>
              <a:t> Vårdprogram</a:t>
            </a:r>
          </a:p>
          <a:p>
            <a:pPr>
              <a:buFontTx/>
              <a:buChar char="-"/>
            </a:pPr>
            <a:r>
              <a:rPr lang="sv-SE" dirty="0" smtClean="0">
                <a:solidFill>
                  <a:srgbClr val="0070C0"/>
                </a:solidFill>
                <a:latin typeface="Arial Rounded MT Bold" pitchFamily="34" charset="0"/>
              </a:rPr>
              <a:t> Fler?</a:t>
            </a:r>
            <a:endParaRPr lang="sv-SE" dirty="0">
              <a:solidFill>
                <a:srgbClr val="0070C0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7544" y="418654"/>
            <a:ext cx="8219256" cy="922114"/>
          </a:xfrm>
        </p:spPr>
        <p:txBody>
          <a:bodyPr>
            <a:normAutofit/>
          </a:bodyPr>
          <a:lstStyle/>
          <a:p>
            <a:r>
              <a:rPr lang="sv-SE" sz="3200" dirty="0" smtClean="0">
                <a:solidFill>
                  <a:schemeClr val="accent2"/>
                </a:solidFill>
                <a:latin typeface="Arial Rounded MT Bold" pitchFamily="34" charset="0"/>
              </a:rPr>
              <a:t>Verktyg vid </a:t>
            </a:r>
            <a:r>
              <a:rPr lang="sv-SE" sz="3200" dirty="0" err="1" smtClean="0">
                <a:solidFill>
                  <a:schemeClr val="accent2"/>
                </a:solidFill>
                <a:latin typeface="Arial Rounded MT Bold" pitchFamily="34" charset="0"/>
              </a:rPr>
              <a:t>triagering</a:t>
            </a:r>
            <a:r>
              <a:rPr lang="sv-SE" sz="3200" dirty="0" smtClean="0">
                <a:solidFill>
                  <a:schemeClr val="accent2"/>
                </a:solidFill>
                <a:latin typeface="Arial Rounded MT Bold" pitchFamily="34" charset="0"/>
              </a:rPr>
              <a:t> i Region Skåne:</a:t>
            </a:r>
            <a:endParaRPr lang="sv-SE" sz="3200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06896" y="2104256"/>
            <a:ext cx="8229600" cy="3166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v-SE" sz="1800" dirty="0" smtClean="0">
                <a:solidFill>
                  <a:srgbClr val="0070C0"/>
                </a:solidFill>
                <a:latin typeface="Arial Rounded MT Bold" pitchFamily="34" charset="0"/>
              </a:rPr>
              <a:t>- Specialistsjuksköterskans kompetens och erfarenhet</a:t>
            </a:r>
          </a:p>
        </p:txBody>
      </p:sp>
      <p:pic>
        <p:nvPicPr>
          <p:cNvPr id="4" name="Picture 2" descr="raslogo.200x14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5841628"/>
            <a:ext cx="1224136" cy="899740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</p:pic>
      <p:cxnSp>
        <p:nvCxnSpPr>
          <p:cNvPr id="5" name="Rak 4"/>
          <p:cNvCxnSpPr/>
          <p:nvPr/>
        </p:nvCxnSpPr>
        <p:spPr>
          <a:xfrm>
            <a:off x="5796136" y="6201668"/>
            <a:ext cx="26642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ak 5"/>
          <p:cNvCxnSpPr/>
          <p:nvPr/>
        </p:nvCxnSpPr>
        <p:spPr>
          <a:xfrm rot="10800000">
            <a:off x="683568" y="6201668"/>
            <a:ext cx="30963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ruta 6"/>
          <p:cNvSpPr txBox="1"/>
          <p:nvPr/>
        </p:nvSpPr>
        <p:spPr>
          <a:xfrm>
            <a:off x="827584" y="3851756"/>
            <a:ext cx="22758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rgbClr val="0070C0"/>
                </a:solidFill>
                <a:latin typeface="Arial Rounded MT Bold" pitchFamily="34" charset="0"/>
              </a:rPr>
              <a:t>- </a:t>
            </a:r>
            <a:r>
              <a:rPr lang="sv-SE" dirty="0" err="1" smtClean="0">
                <a:solidFill>
                  <a:srgbClr val="0070C0"/>
                </a:solidFill>
                <a:latin typeface="Arial Rounded MT Bold" pitchFamily="34" charset="0"/>
              </a:rPr>
              <a:t>Triagehandboken</a:t>
            </a:r>
            <a:endParaRPr lang="sv-SE" dirty="0" smtClean="0">
              <a:solidFill>
                <a:srgbClr val="0070C0"/>
              </a:solidFill>
              <a:latin typeface="Arial Rounded MT Bold" pitchFamily="34" charset="0"/>
            </a:endParaRPr>
          </a:p>
        </p:txBody>
      </p:sp>
      <p:sp>
        <p:nvSpPr>
          <p:cNvPr id="8" name="textruta 7"/>
          <p:cNvSpPr txBox="1"/>
          <p:nvPr/>
        </p:nvSpPr>
        <p:spPr>
          <a:xfrm>
            <a:off x="827584" y="3491716"/>
            <a:ext cx="323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srgbClr val="0070C0"/>
                </a:solidFill>
                <a:latin typeface="Arial Rounded MT Bold" pitchFamily="34" charset="0"/>
              </a:rPr>
              <a:t>- RLS (Regionalt Läkarstöd)</a:t>
            </a:r>
          </a:p>
        </p:txBody>
      </p:sp>
      <p:sp>
        <p:nvSpPr>
          <p:cNvPr id="9" name="textruta 8"/>
          <p:cNvSpPr txBox="1"/>
          <p:nvPr/>
        </p:nvSpPr>
        <p:spPr>
          <a:xfrm>
            <a:off x="827584" y="3131676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rgbClr val="0070C0"/>
                </a:solidFill>
                <a:latin typeface="Arial Rounded MT Bold" pitchFamily="34" charset="0"/>
              </a:rPr>
              <a:t>- Vårdprogram</a:t>
            </a:r>
          </a:p>
        </p:txBody>
      </p:sp>
      <p:sp>
        <p:nvSpPr>
          <p:cNvPr id="10" name="textruta 9"/>
          <p:cNvSpPr txBox="1"/>
          <p:nvPr/>
        </p:nvSpPr>
        <p:spPr>
          <a:xfrm>
            <a:off x="825611" y="2771636"/>
            <a:ext cx="938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srgbClr val="0070C0"/>
                </a:solidFill>
                <a:latin typeface="Arial Rounded MT Bold" pitchFamily="34" charset="0"/>
              </a:rPr>
              <a:t>- </a:t>
            </a:r>
            <a:r>
              <a:rPr lang="sv-SE" dirty="0" err="1" smtClean="0">
                <a:solidFill>
                  <a:srgbClr val="0070C0"/>
                </a:solidFill>
                <a:latin typeface="Arial Rounded MT Bold" pitchFamily="34" charset="0"/>
              </a:rPr>
              <a:t>Metts</a:t>
            </a:r>
            <a:endParaRPr lang="sv-SE" dirty="0" smtClean="0">
              <a:solidFill>
                <a:srgbClr val="0070C0"/>
              </a:solidFill>
              <a:latin typeface="Arial Rounded MT Bold" pitchFamily="34" charset="0"/>
            </a:endParaRPr>
          </a:p>
        </p:txBody>
      </p:sp>
      <p:sp>
        <p:nvSpPr>
          <p:cNvPr id="11" name="textruta 10"/>
          <p:cNvSpPr txBox="1"/>
          <p:nvPr/>
        </p:nvSpPr>
        <p:spPr>
          <a:xfrm>
            <a:off x="828972" y="2420888"/>
            <a:ext cx="2662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srgbClr val="0070C0"/>
                </a:solidFill>
                <a:latin typeface="Arial Rounded MT Bold" pitchFamily="34" charset="0"/>
              </a:rPr>
              <a:t>- Behandlingsriktlinjer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843808" y="476672"/>
            <a:ext cx="3456384" cy="720080"/>
          </a:xfrm>
        </p:spPr>
        <p:txBody>
          <a:bodyPr>
            <a:normAutofit/>
          </a:bodyPr>
          <a:lstStyle/>
          <a:p>
            <a:r>
              <a:rPr lang="sv-SE" sz="3200" dirty="0" smtClean="0">
                <a:solidFill>
                  <a:schemeClr val="accent2"/>
                </a:solidFill>
                <a:latin typeface="Arial Rounded MT Bold" pitchFamily="34" charset="0"/>
              </a:rPr>
              <a:t>Patientfall 1</a:t>
            </a:r>
            <a:endParaRPr lang="sv-SE" sz="3200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23528" y="1312168"/>
            <a:ext cx="8229600" cy="10367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v-SE" sz="1800" dirty="0" smtClean="0">
                <a:solidFill>
                  <a:srgbClr val="0070C0"/>
                </a:solidFill>
                <a:latin typeface="Arial Rounded MT Bold" pitchFamily="34" charset="0"/>
              </a:rPr>
              <a:t>      En 80-årig kvinna har fallit på bussen. Hon har inte varit avsvimmad, har ingen amnesi eller neurologi. Enda påvisbara skadan är en liten sårskada ovanför vänster ögonbryn med minimal blödning.</a:t>
            </a:r>
            <a:endParaRPr lang="sv-SE" sz="1800" dirty="0">
              <a:solidFill>
                <a:srgbClr val="0070C0"/>
              </a:solidFill>
              <a:latin typeface="Arial Rounded MT Bold" pitchFamily="34" charset="0"/>
            </a:endParaRPr>
          </a:p>
        </p:txBody>
      </p:sp>
      <p:sp>
        <p:nvSpPr>
          <p:cNvPr id="5" name="textruta 4"/>
          <p:cNvSpPr txBox="1"/>
          <p:nvPr/>
        </p:nvSpPr>
        <p:spPr>
          <a:xfrm>
            <a:off x="683568" y="2405787"/>
            <a:ext cx="82089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rgbClr val="0070C0"/>
                </a:solidFill>
                <a:latin typeface="Arial Rounded MT Bold" pitchFamily="34" charset="0"/>
              </a:rPr>
              <a:t>Ambulanssjuksköterskans åtgärd:</a:t>
            </a:r>
          </a:p>
          <a:p>
            <a:pPr>
              <a:buFontTx/>
              <a:buChar char="-"/>
            </a:pPr>
            <a:r>
              <a:rPr lang="sv-SE" dirty="0" smtClean="0">
                <a:solidFill>
                  <a:srgbClr val="0070C0"/>
                </a:solidFill>
                <a:latin typeface="Arial Rounded MT Bold" pitchFamily="34" charset="0"/>
              </a:rPr>
              <a:t>Patienten undersöks på plats och befinns vara grön enligt METTS</a:t>
            </a:r>
          </a:p>
          <a:p>
            <a:pPr>
              <a:buFontTx/>
              <a:buChar char="-"/>
            </a:pPr>
            <a:r>
              <a:rPr lang="sv-SE" dirty="0" smtClean="0">
                <a:solidFill>
                  <a:srgbClr val="0070C0"/>
                </a:solidFill>
                <a:latin typeface="Arial Rounded MT Bold" pitchFamily="34" charset="0"/>
              </a:rPr>
              <a:t>Plåstras om med vanligt plåster</a:t>
            </a:r>
          </a:p>
          <a:p>
            <a:pPr>
              <a:buFontTx/>
              <a:buChar char="-"/>
            </a:pPr>
            <a:r>
              <a:rPr lang="sv-SE" dirty="0" smtClean="0">
                <a:solidFill>
                  <a:srgbClr val="0070C0"/>
                </a:solidFill>
                <a:latin typeface="Arial Rounded MT Bold" pitchFamily="34" charset="0"/>
              </a:rPr>
              <a:t>Ambulansteamet följer patienten till bostaden 100 meter bort</a:t>
            </a:r>
          </a:p>
          <a:p>
            <a:pPr>
              <a:buFontTx/>
              <a:buChar char="-"/>
            </a:pPr>
            <a:r>
              <a:rPr lang="sv-SE" dirty="0" smtClean="0">
                <a:solidFill>
                  <a:srgbClr val="0070C0"/>
                </a:solidFill>
                <a:latin typeface="Arial Rounded MT Bold" pitchFamily="34" charset="0"/>
              </a:rPr>
              <a:t>För finare läkning krävs omplåstring med </a:t>
            </a:r>
            <a:r>
              <a:rPr lang="sv-SE" dirty="0" err="1" smtClean="0">
                <a:solidFill>
                  <a:srgbClr val="0070C0"/>
                </a:solidFill>
                <a:latin typeface="Arial Rounded MT Bold" pitchFamily="34" charset="0"/>
              </a:rPr>
              <a:t>steristrip</a:t>
            </a:r>
            <a:r>
              <a:rPr lang="sv-SE" dirty="0" smtClean="0">
                <a:solidFill>
                  <a:srgbClr val="0070C0"/>
                </a:solidFill>
                <a:latin typeface="Arial Rounded MT Bold" pitchFamily="34" charset="0"/>
              </a:rPr>
              <a:t> varför  </a:t>
            </a:r>
          </a:p>
          <a:p>
            <a:r>
              <a:rPr lang="sv-SE" dirty="0" smtClean="0">
                <a:solidFill>
                  <a:srgbClr val="0070C0"/>
                </a:solidFill>
                <a:latin typeface="Arial Rounded MT Bold" pitchFamily="34" charset="0"/>
              </a:rPr>
              <a:t> ambulanssjuksköterskan kontaktar tjänstgörande distriktssköterska     som ombesörjer detta lite senare</a:t>
            </a:r>
          </a:p>
        </p:txBody>
      </p:sp>
      <p:sp>
        <p:nvSpPr>
          <p:cNvPr id="6" name="textruta 5"/>
          <p:cNvSpPr txBox="1"/>
          <p:nvPr/>
        </p:nvSpPr>
        <p:spPr>
          <a:xfrm>
            <a:off x="611560" y="4654877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rgbClr val="0070C0"/>
                </a:solidFill>
                <a:latin typeface="Arial Rounded MT Bold" pitchFamily="34" charset="0"/>
              </a:rPr>
              <a:t>Konklusion: Undersökt, behandlad och </a:t>
            </a:r>
            <a:r>
              <a:rPr lang="sv-SE" dirty="0" err="1" smtClean="0">
                <a:solidFill>
                  <a:srgbClr val="0070C0"/>
                </a:solidFill>
                <a:latin typeface="Arial Rounded MT Bold" pitchFamily="34" charset="0"/>
              </a:rPr>
              <a:t>triagerad</a:t>
            </a:r>
            <a:r>
              <a:rPr lang="sv-SE" dirty="0" smtClean="0">
                <a:solidFill>
                  <a:srgbClr val="0070C0"/>
                </a:solidFill>
                <a:latin typeface="Arial Rounded MT Bold" pitchFamily="34" charset="0"/>
              </a:rPr>
              <a:t> hemma, inte ”bara lämnad hemma”.</a:t>
            </a:r>
            <a:endParaRPr lang="sv-SE" dirty="0">
              <a:solidFill>
                <a:srgbClr val="0070C0"/>
              </a:solidFill>
              <a:latin typeface="Arial Rounded MT Bold" pitchFamily="34" charset="0"/>
            </a:endParaRPr>
          </a:p>
        </p:txBody>
      </p:sp>
      <p:pic>
        <p:nvPicPr>
          <p:cNvPr id="7" name="Picture 2" descr="raslogo.200x14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5841628"/>
            <a:ext cx="1224136" cy="899740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</p:pic>
      <p:cxnSp>
        <p:nvCxnSpPr>
          <p:cNvPr id="8" name="Rak 7"/>
          <p:cNvCxnSpPr/>
          <p:nvPr/>
        </p:nvCxnSpPr>
        <p:spPr>
          <a:xfrm>
            <a:off x="5796136" y="6201668"/>
            <a:ext cx="26642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k 8"/>
          <p:cNvCxnSpPr/>
          <p:nvPr/>
        </p:nvCxnSpPr>
        <p:spPr>
          <a:xfrm rot="10800000">
            <a:off x="683568" y="6201668"/>
            <a:ext cx="30963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473424" y="476672"/>
            <a:ext cx="4114800" cy="706090"/>
          </a:xfrm>
        </p:spPr>
        <p:txBody>
          <a:bodyPr>
            <a:normAutofit/>
          </a:bodyPr>
          <a:lstStyle/>
          <a:p>
            <a:r>
              <a:rPr lang="sv-SE" sz="3200" dirty="0" smtClean="0">
                <a:solidFill>
                  <a:schemeClr val="accent2"/>
                </a:solidFill>
                <a:latin typeface="Arial Rounded MT Bold" pitchFamily="34" charset="0"/>
              </a:rPr>
              <a:t>Patientfall 2</a:t>
            </a:r>
            <a:endParaRPr lang="sv-SE" sz="3200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9361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v-SE" sz="1800" dirty="0" smtClean="0"/>
              <a:t>       </a:t>
            </a:r>
            <a:r>
              <a:rPr lang="sv-SE" sz="1800" dirty="0" smtClean="0">
                <a:solidFill>
                  <a:srgbClr val="0070C0"/>
                </a:solidFill>
                <a:latin typeface="Arial Rounded MT Bold" pitchFamily="34" charset="0"/>
              </a:rPr>
              <a:t>50-årig man med välreglerad insulinbehandlad diabetes sedan 30 år. Har jobbat några timmar i trädgården i sommarvärmen. Får insulinkänning och blir efter ett tag medvetslös.</a:t>
            </a:r>
            <a:endParaRPr lang="sv-SE" sz="1800" dirty="0">
              <a:solidFill>
                <a:srgbClr val="0070C0"/>
              </a:solidFill>
              <a:latin typeface="Arial Rounded MT Bold" pitchFamily="34" charset="0"/>
            </a:endParaRPr>
          </a:p>
        </p:txBody>
      </p:sp>
      <p:sp>
        <p:nvSpPr>
          <p:cNvPr id="4" name="textruta 3"/>
          <p:cNvSpPr txBox="1"/>
          <p:nvPr/>
        </p:nvSpPr>
        <p:spPr>
          <a:xfrm>
            <a:off x="827585" y="2416820"/>
            <a:ext cx="77768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rgbClr val="0070C0"/>
                </a:solidFill>
                <a:latin typeface="Arial Rounded MT Bold" pitchFamily="34" charset="0"/>
              </a:rPr>
              <a:t>Ambulanssjuksköterskans åtgärd:</a:t>
            </a:r>
          </a:p>
          <a:p>
            <a:pPr>
              <a:buFontTx/>
              <a:buChar char="-"/>
            </a:pPr>
            <a:r>
              <a:rPr lang="sv-SE" dirty="0" smtClean="0">
                <a:solidFill>
                  <a:srgbClr val="0070C0"/>
                </a:solidFill>
                <a:latin typeface="Arial Rounded MT Bold" pitchFamily="34" charset="0"/>
              </a:rPr>
              <a:t> Behandlar patienten sedvanligt med intravenös Glukos.</a:t>
            </a:r>
          </a:p>
          <a:p>
            <a:pPr>
              <a:buFontTx/>
              <a:buChar char="-"/>
            </a:pPr>
            <a:r>
              <a:rPr lang="sv-SE" dirty="0" smtClean="0">
                <a:solidFill>
                  <a:srgbClr val="0070C0"/>
                </a:solidFill>
                <a:latin typeface="Arial Rounded MT Bold" pitchFamily="34" charset="0"/>
              </a:rPr>
              <a:t> Uppföljande P-glukoskontroller, ser till att patienten får mat  </a:t>
            </a:r>
          </a:p>
          <a:p>
            <a:pPr>
              <a:buFontTx/>
              <a:buChar char="-"/>
            </a:pPr>
            <a:r>
              <a:rPr lang="sv-SE" dirty="0" smtClean="0">
                <a:solidFill>
                  <a:srgbClr val="0070C0"/>
                </a:solidFill>
                <a:latin typeface="Arial Rounded MT Bold" pitchFamily="34" charset="0"/>
              </a:rPr>
              <a:t> Försäkrar sig om att patienten är </a:t>
            </a:r>
            <a:r>
              <a:rPr lang="sv-SE" dirty="0" err="1" smtClean="0">
                <a:solidFill>
                  <a:srgbClr val="0070C0"/>
                </a:solidFill>
                <a:latin typeface="Arial Rounded MT Bold" pitchFamily="34" charset="0"/>
              </a:rPr>
              <a:t>habitual</a:t>
            </a:r>
            <a:r>
              <a:rPr lang="sv-SE" dirty="0" smtClean="0">
                <a:solidFill>
                  <a:srgbClr val="0070C0"/>
                </a:solidFill>
                <a:latin typeface="Arial Rounded MT Bold" pitchFamily="34" charset="0"/>
              </a:rPr>
              <a:t> och att han har sällskap</a:t>
            </a:r>
          </a:p>
          <a:p>
            <a:pPr>
              <a:buFontTx/>
              <a:buChar char="-"/>
            </a:pPr>
            <a:r>
              <a:rPr lang="sv-SE" dirty="0" smtClean="0">
                <a:solidFill>
                  <a:srgbClr val="0070C0"/>
                </a:solidFill>
                <a:latin typeface="Arial Rounded MT Bold" pitchFamily="34" charset="0"/>
              </a:rPr>
              <a:t> Försäkrar sig om att patienten förstår situationen.</a:t>
            </a:r>
          </a:p>
          <a:p>
            <a:pPr>
              <a:buFontTx/>
              <a:buChar char="-"/>
            </a:pPr>
            <a:r>
              <a:rPr lang="sv-SE" dirty="0" smtClean="0">
                <a:solidFill>
                  <a:srgbClr val="0070C0"/>
                </a:solidFill>
                <a:latin typeface="Arial Rounded MT Bold" pitchFamily="34" charset="0"/>
              </a:rPr>
              <a:t> I samråd med RLS stannar patienten i hemmet med egenvårdsråd</a:t>
            </a:r>
          </a:p>
          <a:p>
            <a:pPr>
              <a:buFontTx/>
              <a:buChar char="-"/>
            </a:pPr>
            <a:r>
              <a:rPr lang="sv-SE" dirty="0" smtClean="0">
                <a:solidFill>
                  <a:srgbClr val="0070C0"/>
                </a:solidFill>
                <a:latin typeface="Arial Rounded MT Bold" pitchFamily="34" charset="0"/>
              </a:rPr>
              <a:t> Ser till att ambulansjournalen kommer till behandlande läkare </a:t>
            </a:r>
          </a:p>
          <a:p>
            <a:r>
              <a:rPr lang="sv-SE" dirty="0" smtClean="0">
                <a:solidFill>
                  <a:srgbClr val="0070C0"/>
                </a:solidFill>
                <a:latin typeface="Arial Rounded MT Bold" pitchFamily="34" charset="0"/>
              </a:rPr>
              <a:t>  för kännedom</a:t>
            </a:r>
          </a:p>
        </p:txBody>
      </p:sp>
      <p:sp>
        <p:nvSpPr>
          <p:cNvPr id="5" name="textruta 4"/>
          <p:cNvSpPr txBox="1"/>
          <p:nvPr/>
        </p:nvSpPr>
        <p:spPr>
          <a:xfrm>
            <a:off x="827584" y="4870901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rgbClr val="0070C0"/>
                </a:solidFill>
                <a:latin typeface="Arial Rounded MT Bold" pitchFamily="34" charset="0"/>
              </a:rPr>
              <a:t>Konklusion: Undersökt, behandlad och </a:t>
            </a:r>
            <a:r>
              <a:rPr lang="sv-SE" dirty="0" err="1" smtClean="0">
                <a:solidFill>
                  <a:srgbClr val="0070C0"/>
                </a:solidFill>
                <a:latin typeface="Arial Rounded MT Bold" pitchFamily="34" charset="0"/>
              </a:rPr>
              <a:t>triagerad</a:t>
            </a:r>
            <a:r>
              <a:rPr lang="sv-SE" dirty="0" smtClean="0">
                <a:solidFill>
                  <a:srgbClr val="0070C0"/>
                </a:solidFill>
                <a:latin typeface="Arial Rounded MT Bold" pitchFamily="34" charset="0"/>
              </a:rPr>
              <a:t> hemma, inte ”bara lämnad hemma”.</a:t>
            </a:r>
          </a:p>
        </p:txBody>
      </p:sp>
      <p:pic>
        <p:nvPicPr>
          <p:cNvPr id="6" name="Picture 2" descr="raslogo.200x14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5841628"/>
            <a:ext cx="1224136" cy="899740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</p:pic>
      <p:cxnSp>
        <p:nvCxnSpPr>
          <p:cNvPr id="7" name="Rak 6"/>
          <p:cNvCxnSpPr/>
          <p:nvPr/>
        </p:nvCxnSpPr>
        <p:spPr>
          <a:xfrm>
            <a:off x="5796136" y="6201668"/>
            <a:ext cx="26642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k 7"/>
          <p:cNvCxnSpPr/>
          <p:nvPr/>
        </p:nvCxnSpPr>
        <p:spPr>
          <a:xfrm rot="10800000">
            <a:off x="683568" y="6201668"/>
            <a:ext cx="30963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617440" y="418654"/>
            <a:ext cx="3898776" cy="778098"/>
          </a:xfrm>
        </p:spPr>
        <p:txBody>
          <a:bodyPr>
            <a:normAutofit/>
          </a:bodyPr>
          <a:lstStyle/>
          <a:p>
            <a:r>
              <a:rPr lang="sv-SE" sz="3200" dirty="0" smtClean="0">
                <a:solidFill>
                  <a:schemeClr val="accent2"/>
                </a:solidFill>
                <a:latin typeface="Arial Rounded MT Bold" pitchFamily="34" charset="0"/>
              </a:rPr>
              <a:t>Patientfall 3</a:t>
            </a:r>
            <a:endParaRPr lang="sv-SE" sz="3200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13681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v-SE" sz="2000" dirty="0" smtClean="0">
                <a:latin typeface="Arial Rounded MT Bold" pitchFamily="34" charset="0"/>
              </a:rPr>
              <a:t>      </a:t>
            </a:r>
            <a:r>
              <a:rPr lang="sv-SE" sz="1800" dirty="0" smtClean="0">
                <a:solidFill>
                  <a:srgbClr val="0070C0"/>
                </a:solidFill>
                <a:latin typeface="Arial Rounded MT Bold" pitchFamily="34" charset="0"/>
              </a:rPr>
              <a:t>40-årig, tidigare frisk, man som igår fick ont i ryggen efter att ha lyft sin 3-åriga dotter olämpligt, </a:t>
            </a:r>
            <a:r>
              <a:rPr lang="sv-SE" sz="1800" dirty="0" err="1" smtClean="0">
                <a:solidFill>
                  <a:srgbClr val="0070C0"/>
                </a:solidFill>
                <a:latin typeface="Arial Rounded MT Bold" pitchFamily="34" charset="0"/>
              </a:rPr>
              <a:t>dvs</a:t>
            </a:r>
            <a:r>
              <a:rPr lang="sv-SE" sz="1800" dirty="0" smtClean="0">
                <a:solidFill>
                  <a:srgbClr val="0070C0"/>
                </a:solidFill>
                <a:latin typeface="Arial Rounded MT Bold" pitchFamily="34" charset="0"/>
              </a:rPr>
              <a:t> ett klassiskt ryggskott. Inga neurologiska borfall, men har ont så han inte kan ta sig ur sängen. Har behandlat sig själv med T Alvedon.  </a:t>
            </a:r>
            <a:endParaRPr lang="sv-SE" sz="1800" dirty="0">
              <a:solidFill>
                <a:srgbClr val="0070C0"/>
              </a:solidFill>
              <a:latin typeface="Arial Rounded MT Bold" pitchFamily="34" charset="0"/>
            </a:endParaRPr>
          </a:p>
        </p:txBody>
      </p:sp>
      <p:pic>
        <p:nvPicPr>
          <p:cNvPr id="4" name="Picture 2" descr="raslogo.200x14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5841628"/>
            <a:ext cx="1224136" cy="899740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</p:pic>
      <p:cxnSp>
        <p:nvCxnSpPr>
          <p:cNvPr id="5" name="Rak 4"/>
          <p:cNvCxnSpPr/>
          <p:nvPr/>
        </p:nvCxnSpPr>
        <p:spPr>
          <a:xfrm>
            <a:off x="5796136" y="6201668"/>
            <a:ext cx="26642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ak 5"/>
          <p:cNvCxnSpPr/>
          <p:nvPr/>
        </p:nvCxnSpPr>
        <p:spPr>
          <a:xfrm rot="10800000">
            <a:off x="683568" y="6201668"/>
            <a:ext cx="30963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ruta 6"/>
          <p:cNvSpPr txBox="1"/>
          <p:nvPr/>
        </p:nvSpPr>
        <p:spPr>
          <a:xfrm>
            <a:off x="765888" y="2649686"/>
            <a:ext cx="76225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srgbClr val="0070C0"/>
                </a:solidFill>
                <a:latin typeface="Arial Rounded MT Bold" pitchFamily="34" charset="0"/>
              </a:rPr>
              <a:t>Ambulanssjuksköterskans åtgärd:</a:t>
            </a:r>
          </a:p>
          <a:p>
            <a:pPr>
              <a:buFontTx/>
              <a:buChar char="-"/>
            </a:pPr>
            <a:r>
              <a:rPr lang="sv-SE" dirty="0" smtClean="0">
                <a:solidFill>
                  <a:srgbClr val="0070C0"/>
                </a:solidFill>
                <a:latin typeface="Arial Rounded MT Bold" pitchFamily="34" charset="0"/>
              </a:rPr>
              <a:t> Patienten undersöks på plats och befinns vara grön enligt METTS.</a:t>
            </a:r>
          </a:p>
          <a:p>
            <a:pPr>
              <a:buFontTx/>
              <a:buChar char="-"/>
            </a:pPr>
            <a:r>
              <a:rPr lang="sv-SE" dirty="0" smtClean="0">
                <a:solidFill>
                  <a:srgbClr val="0070C0"/>
                </a:solidFill>
                <a:latin typeface="Arial Rounded MT Bold" pitchFamily="34" charset="0"/>
              </a:rPr>
              <a:t> I samråd med RLS rekommenderas bättre analgetika. </a:t>
            </a:r>
            <a:endParaRPr lang="sv-SE" dirty="0">
              <a:solidFill>
                <a:srgbClr val="0070C0"/>
              </a:solidFill>
              <a:latin typeface="Arial Rounded MT Bold" pitchFamily="34" charset="0"/>
            </a:endParaRPr>
          </a:p>
        </p:txBody>
      </p:sp>
      <p:sp>
        <p:nvSpPr>
          <p:cNvPr id="8" name="textruta 7"/>
          <p:cNvSpPr txBox="1"/>
          <p:nvPr/>
        </p:nvSpPr>
        <p:spPr>
          <a:xfrm>
            <a:off x="755576" y="3790781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rgbClr val="0070C0"/>
                </a:solidFill>
                <a:latin typeface="Arial Rounded MT Bold" pitchFamily="34" charset="0"/>
              </a:rPr>
              <a:t>Konklusion: Undersökt, behandlad och </a:t>
            </a:r>
            <a:r>
              <a:rPr lang="sv-SE" dirty="0" err="1" smtClean="0">
                <a:solidFill>
                  <a:srgbClr val="0070C0"/>
                </a:solidFill>
                <a:latin typeface="Arial Rounded MT Bold" pitchFamily="34" charset="0"/>
              </a:rPr>
              <a:t>triagerad</a:t>
            </a:r>
            <a:r>
              <a:rPr lang="sv-SE" dirty="0" smtClean="0">
                <a:solidFill>
                  <a:srgbClr val="0070C0"/>
                </a:solidFill>
                <a:latin typeface="Arial Rounded MT Bold" pitchFamily="34" charset="0"/>
              </a:rPr>
              <a:t> hemma, inte ”bara lämnad hemma”.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660</TotalTime>
  <Words>711</Words>
  <Application>Microsoft Office PowerPoint</Application>
  <PresentationFormat>Bildspel på skärmen (4:3)</PresentationFormat>
  <Paragraphs>90</Paragraphs>
  <Slides>12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3" baseType="lpstr">
      <vt:lpstr>Office-tema</vt:lpstr>
      <vt:lpstr>Bild 1</vt:lpstr>
      <vt:lpstr>Bild 2</vt:lpstr>
      <vt:lpstr>Bild 3</vt:lpstr>
      <vt:lpstr>Bild 4</vt:lpstr>
      <vt:lpstr>Bild 5</vt:lpstr>
      <vt:lpstr>Verktyg vid triagering i Region Skåne:</vt:lpstr>
      <vt:lpstr>Patientfall 1</vt:lpstr>
      <vt:lpstr>Patientfall 2</vt:lpstr>
      <vt:lpstr>Patientfall 3</vt:lpstr>
      <vt:lpstr>Patientfall 4</vt:lpstr>
      <vt:lpstr>Patientfall 5</vt:lpstr>
      <vt:lpstr>Att lämna hemma, eller… att inte köra alla patienter till akutmottagningen, eller… att triagera varje patient till rätt vårdnivå vid  varje enskilt tillfälle, en ambulansuppgift? 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Gunnar Wahlund</dc:creator>
  <cp:lastModifiedBy>Gunnar Wahlund</cp:lastModifiedBy>
  <cp:revision>78</cp:revision>
  <dcterms:created xsi:type="dcterms:W3CDTF">2011-04-18T12:15:36Z</dcterms:created>
  <dcterms:modified xsi:type="dcterms:W3CDTF">2011-05-11T18:07:53Z</dcterms:modified>
</cp:coreProperties>
</file>